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8" r:id="rId4"/>
    <p:sldId id="259" r:id="rId5"/>
    <p:sldId id="265" r:id="rId6"/>
    <p:sldId id="261" r:id="rId7"/>
    <p:sldId id="262" r:id="rId8"/>
    <p:sldId id="271" r:id="rId9"/>
    <p:sldId id="263" r:id="rId10"/>
    <p:sldId id="264" r:id="rId11"/>
    <p:sldId id="272" r:id="rId12"/>
    <p:sldId id="270" r:id="rId13"/>
    <p:sldId id="273" r:id="rId14"/>
    <p:sldId id="279" r:id="rId15"/>
    <p:sldId id="280" r:id="rId16"/>
    <p:sldId id="276" r:id="rId17"/>
    <p:sldId id="281" r:id="rId18"/>
    <p:sldId id="282" r:id="rId19"/>
    <p:sldId id="274" r:id="rId20"/>
    <p:sldId id="275" r:id="rId21"/>
    <p:sldId id="278" r:id="rId22"/>
    <p:sldId id="283" r:id="rId23"/>
    <p:sldId id="269" r:id="rId24"/>
  </p:sldIdLst>
  <p:sldSz cx="9144000" cy="6858000" type="screen4x3"/>
  <p:notesSz cx="6858000" cy="9144000"/>
  <p:custDataLst>
    <p:tags r:id="rId2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sz="3600" dirty="0" smtClean="0">
                <a:solidFill>
                  <a:srgbClr val="006B5A"/>
                </a:solidFill>
              </a:rPr>
              <a:t>Nasazení IS v surovinovém průmyslu</a:t>
            </a:r>
            <a:br>
              <a:rPr lang="cs-CZ" sz="3600" dirty="0" smtClean="0">
                <a:solidFill>
                  <a:srgbClr val="006B5A"/>
                </a:solidFill>
              </a:rPr>
            </a:br>
            <a:r>
              <a:rPr lang="cs-CZ" sz="3600" dirty="0" smtClean="0">
                <a:solidFill>
                  <a:srgbClr val="006B5A"/>
                </a:solidFill>
              </a:rPr>
              <a:t>z pohledu systémové integrace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/>
          <a:lstStyle/>
          <a:p>
            <a:r>
              <a:rPr lang="cs-CZ" dirty="0" smtClean="0"/>
              <a:t>Ing. Roman Danel,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92896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moduly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Sběr dat</a:t>
            </a:r>
          </a:p>
          <a:p>
            <a:r>
              <a:rPr lang="cs-CZ" dirty="0" smtClean="0"/>
              <a:t>Zpracování dat (verifikace, vypočítávané hodnoty, vlečené průměry)</a:t>
            </a:r>
          </a:p>
          <a:p>
            <a:r>
              <a:rPr lang="cs-CZ" dirty="0" smtClean="0"/>
              <a:t>Alarmy</a:t>
            </a:r>
          </a:p>
          <a:p>
            <a:r>
              <a:rPr lang="cs-CZ" dirty="0" smtClean="0"/>
              <a:t>Technologické moduly (výpočet a příprava dat pro sestavy)</a:t>
            </a:r>
          </a:p>
          <a:p>
            <a:r>
              <a:rPr lang="cs-CZ" dirty="0" smtClean="0"/>
              <a:t>Konfigurace parametrů </a:t>
            </a:r>
          </a:p>
          <a:p>
            <a:r>
              <a:rPr lang="cs-CZ" dirty="0" smtClean="0"/>
              <a:t>Databáze</a:t>
            </a:r>
          </a:p>
          <a:p>
            <a:r>
              <a:rPr lang="cs-CZ" dirty="0" smtClean="0"/>
              <a:t>Administrace a kontrola systému</a:t>
            </a:r>
          </a:p>
          <a:p>
            <a:r>
              <a:rPr lang="cs-CZ" dirty="0" smtClean="0"/>
              <a:t>zálohování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„technologické“ moduly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Výpočet vlečených průměrů</a:t>
            </a:r>
          </a:p>
          <a:p>
            <a:r>
              <a:rPr lang="cs-CZ" dirty="0" smtClean="0"/>
              <a:t>Analýza a vykreslování trendů</a:t>
            </a:r>
          </a:p>
          <a:p>
            <a:r>
              <a:rPr lang="cs-CZ" dirty="0" smtClean="0"/>
              <a:t>Výpočet bilančních údajů</a:t>
            </a:r>
          </a:p>
          <a:p>
            <a:r>
              <a:rPr lang="cs-CZ" dirty="0" smtClean="0"/>
              <a:t>Zpracování měření inkrementálních snímačů</a:t>
            </a:r>
          </a:p>
          <a:p>
            <a:r>
              <a:rPr lang="cs-CZ" dirty="0" smtClean="0"/>
              <a:t>Stavy v zásobnících</a:t>
            </a:r>
          </a:p>
          <a:p>
            <a:r>
              <a:rPr lang="cs-CZ" dirty="0" smtClean="0"/>
              <a:t>Chody a prostoje strojů</a:t>
            </a:r>
          </a:p>
          <a:p>
            <a:r>
              <a:rPr lang="cs-CZ" dirty="0" smtClean="0"/>
              <a:t>Množství materiálu/suroviny na páse</a:t>
            </a:r>
          </a:p>
          <a:p>
            <a:r>
              <a:rPr lang="cs-CZ" dirty="0" smtClean="0"/>
              <a:t>Vážní systémy</a:t>
            </a:r>
          </a:p>
          <a:p>
            <a:r>
              <a:rPr lang="cs-CZ" dirty="0" smtClean="0"/>
              <a:t>Kontinuální měření kvalitativních parametrů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jsou přístupová práva a role uživatelů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Počet uživatelů</a:t>
            </a:r>
            <a:endParaRPr lang="cs-CZ" dirty="0" smtClean="0"/>
          </a:p>
          <a:p>
            <a:r>
              <a:rPr lang="cs-CZ" dirty="0" smtClean="0"/>
              <a:t>Je požadavek na přístup z Internetu?</a:t>
            </a:r>
          </a:p>
          <a:p>
            <a:r>
              <a:rPr lang="cs-CZ" dirty="0" smtClean="0"/>
              <a:t>Notifikace událostí (SMS, emaily…)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Dodávka IS - Certifikace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 certifikace jsou zákazníkem požadovány?</a:t>
            </a:r>
          </a:p>
          <a:p>
            <a:r>
              <a:rPr lang="cs-CZ" dirty="0" smtClean="0"/>
              <a:t>Elektronické zařízení, počítače, automatizační technika – „</a:t>
            </a:r>
            <a:r>
              <a:rPr lang="cs-CZ" b="1" dirty="0" smtClean="0"/>
              <a:t>prohlášení o shodě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Dodávky pro firmy zabývající se těžbou a zpracováním nerostů – </a:t>
            </a:r>
            <a:r>
              <a:rPr lang="cs-CZ" b="1" dirty="0" smtClean="0"/>
              <a:t>oprávnění ČBÚ </a:t>
            </a:r>
            <a:r>
              <a:rPr lang="cs-CZ" dirty="0" smtClean="0"/>
              <a:t>(Český Báňský úřad)</a:t>
            </a:r>
          </a:p>
          <a:p>
            <a:r>
              <a:rPr lang="cs-CZ" dirty="0" smtClean="0"/>
              <a:t>Měření </a:t>
            </a:r>
            <a:r>
              <a:rPr lang="cs-CZ" dirty="0" smtClean="0"/>
              <a:t>– metrologie</a:t>
            </a:r>
          </a:p>
          <a:p>
            <a:r>
              <a:rPr lang="cs-CZ" dirty="0" smtClean="0"/>
              <a:t>Bezpečnost – důlní provozy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HP_osvedceni_OB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7" y="52523"/>
            <a:ext cx="4824536" cy="65465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ovo_opravne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-3894"/>
            <a:ext cx="4735810" cy="68618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Prohlášení o shodě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Conformity</a:t>
            </a:r>
            <a:r>
              <a:rPr lang="cs-CZ" dirty="0" smtClean="0"/>
              <a:t>“</a:t>
            </a:r>
            <a:endParaRPr lang="cs-CZ" dirty="0" smtClean="0"/>
          </a:p>
          <a:p>
            <a:r>
              <a:rPr lang="cs-CZ" dirty="0" smtClean="0"/>
              <a:t>Zákon 22/1997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664795" cy="523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9478"/>
            <a:ext cx="4608512" cy="6496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Dodávka IS </a:t>
            </a:r>
            <a:r>
              <a:rPr lang="cs-CZ" dirty="0" smtClean="0"/>
              <a:t>– </a:t>
            </a:r>
            <a:r>
              <a:rPr lang="cs-CZ" dirty="0" err="1" smtClean="0"/>
              <a:t>elektro</a:t>
            </a:r>
            <a:r>
              <a:rPr lang="cs-CZ" dirty="0" smtClean="0"/>
              <a:t>-projekt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součástí hardware umístěný do provozu -&gt; </a:t>
            </a:r>
            <a:r>
              <a:rPr lang="cs-CZ" dirty="0" err="1" smtClean="0"/>
              <a:t>elektro</a:t>
            </a:r>
            <a:r>
              <a:rPr lang="cs-CZ" dirty="0" smtClean="0"/>
              <a:t>-projekt</a:t>
            </a:r>
            <a:endParaRPr lang="cs-CZ" dirty="0" smtClean="0"/>
          </a:p>
          <a:p>
            <a:pPr lvl="1"/>
            <a:r>
              <a:rPr lang="cs-CZ" dirty="0" smtClean="0"/>
              <a:t>Schémata stávajících zapojení</a:t>
            </a:r>
          </a:p>
          <a:p>
            <a:pPr lvl="1"/>
            <a:r>
              <a:rPr lang="cs-CZ" dirty="0" smtClean="0"/>
              <a:t>Projektant disponující oprávněním</a:t>
            </a:r>
          </a:p>
          <a:p>
            <a:r>
              <a:rPr lang="cs-CZ" dirty="0" smtClean="0"/>
              <a:t>Revize zařízení (měření impedance)</a:t>
            </a:r>
          </a:p>
          <a:p>
            <a:pPr lvl="1"/>
            <a:r>
              <a:rPr lang="cs-CZ" dirty="0" smtClean="0"/>
              <a:t>Revizní technik dle vyhlášky 50/1978 Sb.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Charakteristiky IS v surovinovém průmyslu</a:t>
            </a:r>
          </a:p>
          <a:p>
            <a:r>
              <a:rPr lang="cs-CZ" dirty="0" smtClean="0"/>
              <a:t>Problematika návrhu 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Dodávka IS -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dodávce hardware do provozu (včetně počítačů na velínech) může být realizována dodávka do prostředí, které spadá do speciálního režimu</a:t>
            </a:r>
          </a:p>
          <a:p>
            <a:r>
              <a:rPr lang="cs-CZ" dirty="0" smtClean="0"/>
              <a:t>prostředí s nebezpečím výbuchu, zvýšená prašnost, vlhkost, teplota</a:t>
            </a:r>
          </a:p>
          <a:p>
            <a:r>
              <a:rPr lang="cs-CZ" dirty="0" smtClean="0"/>
              <a:t>Speciální krytí a technická opatření</a:t>
            </a:r>
          </a:p>
          <a:p>
            <a:r>
              <a:rPr lang="cs-CZ" dirty="0" smtClean="0"/>
              <a:t>Počítače v </a:t>
            </a:r>
            <a:r>
              <a:rPr lang="cs-CZ" smtClean="0"/>
              <a:t>průmyslovém provedení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velíny úpravny, OKD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Dle ČSN 330300 – čl. 311 prostředí základní     </a:t>
            </a:r>
          </a:p>
          <a:p>
            <a:pPr>
              <a:buNone/>
            </a:pPr>
            <a:r>
              <a:rPr lang="cs-CZ" dirty="0" smtClean="0"/>
              <a:t>protokol  01/04 ze dne 19.12.2004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Dle ČSN 332000-3   - BA4, AB5  </a:t>
            </a:r>
            <a:r>
              <a:rPr lang="cs-CZ" dirty="0" err="1" smtClean="0"/>
              <a:t>ost</a:t>
            </a:r>
            <a:r>
              <a:rPr lang="cs-CZ" dirty="0" smtClean="0"/>
              <a:t>. XX1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Prostor – Normální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zařízení </a:t>
            </a:r>
            <a:r>
              <a:rPr lang="cs-CZ" smtClean="0"/>
              <a:t>v provozu </a:t>
            </a:r>
            <a:r>
              <a:rPr lang="cs-CZ" dirty="0" smtClean="0"/>
              <a:t>- </a:t>
            </a:r>
            <a:r>
              <a:rPr lang="cs-CZ" dirty="0" err="1" smtClean="0"/>
              <a:t>Etherlink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2610" y="1560985"/>
            <a:ext cx="4159590" cy="4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444208" y="465313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Dispečink, velín, měřicí zařízení, koncentrátor dat…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v podniku požadavek na ISO?</a:t>
            </a:r>
          </a:p>
          <a:p>
            <a:r>
              <a:rPr lang="cs-CZ" dirty="0" smtClean="0"/>
              <a:t>Je požadavek na integraci s jinými systémy?</a:t>
            </a:r>
          </a:p>
          <a:p>
            <a:pPr lvl="1"/>
            <a:r>
              <a:rPr lang="cs-CZ" dirty="0" smtClean="0"/>
              <a:t>Pokud ano, na jaké úrovni</a:t>
            </a:r>
          </a:p>
          <a:p>
            <a:pPr lvl="1"/>
            <a:r>
              <a:rPr lang="cs-CZ" dirty="0" smtClean="0"/>
              <a:t>Jak bude sjednocena datová základna?</a:t>
            </a:r>
          </a:p>
          <a:p>
            <a:r>
              <a:rPr lang="cs-CZ" dirty="0" smtClean="0"/>
              <a:t>Havarijní plán</a:t>
            </a:r>
          </a:p>
          <a:p>
            <a:r>
              <a:rPr lang="cs-CZ" dirty="0" smtClean="0"/>
              <a:t>Návody k obsluze v českém jazyce !!</a:t>
            </a:r>
          </a:p>
          <a:p>
            <a:r>
              <a:rPr lang="cs-CZ" dirty="0" smtClean="0"/>
              <a:t>Dokumentace o provedení díla</a:t>
            </a:r>
          </a:p>
          <a:p>
            <a:r>
              <a:rPr lang="cs-CZ" dirty="0" smtClean="0"/>
              <a:t>Školení obsluhy – protokol o školení</a:t>
            </a:r>
          </a:p>
          <a:p>
            <a:r>
              <a:rPr lang="cs-CZ" dirty="0" smtClean="0"/>
              <a:t>Nepřetržitý provoz – vzorkování a bilanční sestavy – pozor na změny letní </a:t>
            </a:r>
            <a:r>
              <a:rPr lang="cs-CZ" smtClean="0"/>
              <a:t>x standardní čas !!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pro řízení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Jaké jsou charakteristiky IS pro řízení výroby?</a:t>
            </a:r>
          </a:p>
          <a:p>
            <a:pPr lvl="1"/>
            <a:r>
              <a:rPr lang="cs-CZ" dirty="0" smtClean="0"/>
              <a:t>Práce v reálném čase</a:t>
            </a:r>
          </a:p>
          <a:p>
            <a:pPr lvl="1"/>
            <a:r>
              <a:rPr lang="cs-CZ" dirty="0" smtClean="0"/>
              <a:t>Nepřetržitý provoz – při výpadku požadavek na čím jak nejrychlejší obnovení provozu</a:t>
            </a:r>
          </a:p>
          <a:p>
            <a:pPr lvl="1"/>
            <a:r>
              <a:rPr lang="cs-CZ" dirty="0" smtClean="0"/>
              <a:t>Vizualizace, alarmy</a:t>
            </a:r>
          </a:p>
          <a:p>
            <a:pPr lvl="1"/>
            <a:r>
              <a:rPr lang="cs-CZ" dirty="0" smtClean="0"/>
              <a:t>Dispečink, velíny – požadavek na jednoduchost ovládání, přehlednost. Při havárii dispečeři nemají čas „</a:t>
            </a:r>
            <a:r>
              <a:rPr lang="cs-CZ" dirty="0" err="1" smtClean="0"/>
              <a:t>proklikávat</a:t>
            </a:r>
            <a:r>
              <a:rPr lang="cs-CZ" dirty="0" smtClean="0"/>
              <a:t>“ myší záložky…</a:t>
            </a:r>
          </a:p>
          <a:p>
            <a:pPr lvl="1"/>
            <a:r>
              <a:rPr lang="cs-CZ" dirty="0" smtClean="0"/>
              <a:t>Řízení kvality</a:t>
            </a:r>
          </a:p>
          <a:p>
            <a:pPr lvl="1"/>
            <a:r>
              <a:rPr lang="cs-CZ" dirty="0" smtClean="0"/>
              <a:t>Bilance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Analýza požadavků</a:t>
            </a:r>
          </a:p>
          <a:p>
            <a:r>
              <a:rPr lang="cs-CZ" dirty="0" smtClean="0"/>
              <a:t>Volba HW a SW platformy</a:t>
            </a:r>
          </a:p>
          <a:p>
            <a:r>
              <a:rPr lang="cs-CZ" dirty="0" smtClean="0"/>
              <a:t>Řešení připojení na nadřízený systém (ERP)</a:t>
            </a:r>
          </a:p>
          <a:p>
            <a:r>
              <a:rPr lang="cs-CZ" dirty="0" smtClean="0"/>
              <a:t>Technické prostředky pro sběr dat</a:t>
            </a:r>
          </a:p>
          <a:p>
            <a:r>
              <a:rPr lang="cs-CZ" dirty="0" smtClean="0"/>
              <a:t>Komunikace s distribuovaným řízením (PLC)</a:t>
            </a:r>
          </a:p>
          <a:p>
            <a:r>
              <a:rPr lang="cs-CZ" dirty="0" smtClean="0"/>
              <a:t>Jsou průmyslové sběrnice?</a:t>
            </a:r>
          </a:p>
          <a:p>
            <a:r>
              <a:rPr lang="cs-CZ" dirty="0" smtClean="0"/>
              <a:t>Jaké je prostředí? (prach, vlhkost, nebezpečí výbuchu…)</a:t>
            </a:r>
          </a:p>
          <a:p>
            <a:r>
              <a:rPr lang="cs-CZ" dirty="0" smtClean="0"/>
              <a:t>Síť – oddělená nebo je součást podnikové sítě? (rušení? Rychlost přenosu? Co v případě výpadku? Přístup na Internet?)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Jedná se náhradu existujícího systému?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už nějaký systém?</a:t>
            </a:r>
          </a:p>
          <a:p>
            <a:r>
              <a:rPr lang="cs-CZ" dirty="0" smtClean="0"/>
              <a:t>Požadavky na náhradu… </a:t>
            </a:r>
          </a:p>
          <a:p>
            <a:pPr lvl="1"/>
            <a:r>
              <a:rPr lang="cs-CZ" dirty="0" smtClean="0"/>
              <a:t>co se má zachovat</a:t>
            </a:r>
          </a:p>
          <a:p>
            <a:pPr lvl="1"/>
            <a:r>
              <a:rPr lang="cs-CZ" dirty="0" smtClean="0"/>
              <a:t>jak bude probíhat přechod na nový systém</a:t>
            </a:r>
          </a:p>
          <a:p>
            <a:r>
              <a:rPr lang="cs-CZ" dirty="0" smtClean="0"/>
              <a:t>Jak budou migrovány data?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IS - 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 přímé řízení? (např. nastavení parametrů regulátorů apod.)</a:t>
            </a:r>
          </a:p>
          <a:p>
            <a:r>
              <a:rPr lang="cs-CZ" dirty="0" smtClean="0"/>
              <a:t>Jaká bude frekvence vzorkování údajů ze snímačů?</a:t>
            </a:r>
          </a:p>
          <a:p>
            <a:r>
              <a:rPr lang="cs-CZ" dirty="0" smtClean="0"/>
              <a:t>Jak velký bude datový tok do databáze?</a:t>
            </a:r>
          </a:p>
          <a:p>
            <a:r>
              <a:rPr lang="cs-CZ" dirty="0" smtClean="0"/>
              <a:t>Jak budou snímané hodnoty verifikovány?</a:t>
            </a:r>
          </a:p>
          <a:p>
            <a:r>
              <a:rPr lang="cs-CZ" dirty="0" smtClean="0"/>
              <a:t>Metrologie – cejchování měřidel – jak často, jaká metodika, etalon</a:t>
            </a:r>
          </a:p>
          <a:p>
            <a:r>
              <a:rPr lang="cs-CZ" dirty="0" smtClean="0"/>
              <a:t>Jsou vlečené průměry?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IS – historická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velká historie je potřebná?</a:t>
            </a:r>
          </a:p>
          <a:p>
            <a:r>
              <a:rPr lang="cs-CZ" dirty="0" smtClean="0"/>
              <a:t>Archivní data?</a:t>
            </a:r>
          </a:p>
          <a:p>
            <a:r>
              <a:rPr lang="cs-CZ" dirty="0" smtClean="0"/>
              <a:t>Bezpečnost dat</a:t>
            </a:r>
          </a:p>
          <a:p>
            <a:r>
              <a:rPr lang="cs-CZ" dirty="0" smtClean="0"/>
              <a:t>Návrh databáze</a:t>
            </a:r>
          </a:p>
          <a:p>
            <a:pPr lvl="1"/>
            <a:r>
              <a:rPr lang="cs-CZ" dirty="0" smtClean="0"/>
              <a:t>Kolik uživatelů?</a:t>
            </a:r>
          </a:p>
          <a:p>
            <a:pPr lvl="1"/>
            <a:r>
              <a:rPr lang="cs-CZ" dirty="0" smtClean="0"/>
              <a:t>Jaká je frekvence zápisu?</a:t>
            </a:r>
          </a:p>
          <a:p>
            <a:pPr lvl="1"/>
            <a:r>
              <a:rPr lang="cs-CZ" dirty="0" smtClean="0"/>
              <a:t>Jaká je frekvence čtení?</a:t>
            </a:r>
          </a:p>
          <a:p>
            <a:pPr lvl="1"/>
            <a:r>
              <a:rPr lang="cs-CZ" dirty="0" smtClean="0"/>
              <a:t>Jak často budou dělat agregované dotazy nad větším objemem dat?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Způsob zálohování</a:t>
            </a:r>
          </a:p>
          <a:p>
            <a:pPr lvl="1"/>
            <a:r>
              <a:rPr lang="cs-CZ" dirty="0" smtClean="0"/>
              <a:t>Jak často </a:t>
            </a:r>
            <a:r>
              <a:rPr lang="cs-CZ" dirty="0" err="1" smtClean="0"/>
              <a:t>backup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Full</a:t>
            </a:r>
            <a:r>
              <a:rPr lang="cs-CZ" dirty="0" smtClean="0"/>
              <a:t> x </a:t>
            </a:r>
            <a:r>
              <a:rPr lang="cs-CZ" dirty="0" err="1" smtClean="0"/>
              <a:t>increment</a:t>
            </a:r>
            <a:r>
              <a:rPr lang="cs-CZ" dirty="0" smtClean="0"/>
              <a:t> </a:t>
            </a:r>
            <a:r>
              <a:rPr lang="cs-CZ" dirty="0" err="1" smtClean="0"/>
              <a:t>backup</a:t>
            </a:r>
            <a:endParaRPr lang="cs-CZ" dirty="0" smtClean="0"/>
          </a:p>
          <a:p>
            <a:pPr lvl="1"/>
            <a:r>
              <a:rPr lang="cs-CZ" dirty="0" smtClean="0"/>
              <a:t>Automatizace zálohování (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scheduler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Ověření </a:t>
            </a:r>
            <a:r>
              <a:rPr lang="cs-CZ" dirty="0" err="1" smtClean="0"/>
              <a:t>restore</a:t>
            </a:r>
            <a:endParaRPr lang="cs-CZ" dirty="0" smtClean="0"/>
          </a:p>
          <a:p>
            <a:pPr lvl="1"/>
            <a:r>
              <a:rPr lang="cs-CZ" dirty="0" smtClean="0"/>
              <a:t>Jaké média, jak budou uskladněny</a:t>
            </a:r>
          </a:p>
          <a:p>
            <a:pPr lvl="1"/>
            <a:r>
              <a:rPr lang="cs-CZ" dirty="0" smtClean="0"/>
              <a:t>Kdo provádí zálohování a obnovu</a:t>
            </a:r>
          </a:p>
          <a:p>
            <a:pPr lvl="1"/>
            <a:r>
              <a:rPr lang="cs-CZ" dirty="0" smtClean="0"/>
              <a:t>Jak to bude řešeno při nepřetržitém provozu? (havarijní plán)</a:t>
            </a:r>
          </a:p>
          <a:p>
            <a:r>
              <a:rPr lang="cs-CZ" dirty="0" smtClean="0"/>
              <a:t>Je požadavek na </a:t>
            </a:r>
            <a:r>
              <a:rPr lang="cs-CZ" dirty="0" err="1" smtClean="0"/>
              <a:t>fault</a:t>
            </a:r>
            <a:r>
              <a:rPr lang="cs-CZ" dirty="0" smtClean="0"/>
              <a:t>-</a:t>
            </a:r>
            <a:r>
              <a:rPr lang="cs-CZ" dirty="0" err="1" smtClean="0"/>
              <a:t>tolerant</a:t>
            </a:r>
            <a:r>
              <a:rPr lang="cs-CZ" dirty="0" smtClean="0"/>
              <a:t> řešení?</a:t>
            </a:r>
          </a:p>
          <a:p>
            <a:pPr lvl="1"/>
            <a:r>
              <a:rPr lang="cs-CZ" dirty="0" err="1" smtClean="0"/>
              <a:t>Mirroring</a:t>
            </a:r>
            <a:r>
              <a:rPr lang="cs-CZ" dirty="0" smtClean="0"/>
              <a:t> dat</a:t>
            </a:r>
          </a:p>
          <a:p>
            <a:pPr lvl="1"/>
            <a:r>
              <a:rPr lang="cs-CZ" dirty="0" smtClean="0"/>
              <a:t>Replikace dat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- 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Uživatelské rozhraní (interface)</a:t>
            </a:r>
          </a:p>
          <a:p>
            <a:pPr lvl="1"/>
            <a:r>
              <a:rPr lang="cs-CZ" dirty="0" smtClean="0"/>
              <a:t>Sestavy a formuláře</a:t>
            </a:r>
          </a:p>
          <a:p>
            <a:pPr lvl="1"/>
            <a:r>
              <a:rPr lang="cs-CZ" dirty="0" smtClean="0"/>
              <a:t>SCADA</a:t>
            </a:r>
          </a:p>
          <a:p>
            <a:pPr lvl="1"/>
            <a:r>
              <a:rPr lang="cs-CZ" dirty="0" smtClean="0"/>
              <a:t>Alarmy (výstrahy)</a:t>
            </a:r>
          </a:p>
          <a:p>
            <a:pPr lvl="1"/>
            <a:r>
              <a:rPr lang="cs-CZ" dirty="0" smtClean="0"/>
              <a:t>Výstup na Internet</a:t>
            </a:r>
          </a:p>
          <a:p>
            <a:pPr lvl="1"/>
            <a:r>
              <a:rPr lang="cs-CZ" dirty="0" smtClean="0"/>
              <a:t>Manažerské výstupy, BI</a:t>
            </a:r>
          </a:p>
          <a:p>
            <a:pPr lvl="1"/>
            <a:r>
              <a:rPr lang="cs-CZ" dirty="0" smtClean="0"/>
              <a:t>Výstup do Excelu</a:t>
            </a:r>
          </a:p>
          <a:p>
            <a:r>
              <a:rPr lang="cs-CZ" dirty="0" smtClean="0"/>
              <a:t>Je požadavek na vícejazyčnost systému?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d749b4515b75daab8cddf4c6aa62231c448949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694</Words>
  <Application>Microsoft Office PowerPoint</Application>
  <PresentationFormat>Předvádění na obrazovce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Systémová integrace Nasazení IS v surovinovém průmyslu z pohledu systémové integrace</vt:lpstr>
      <vt:lpstr>Obsah</vt:lpstr>
      <vt:lpstr>IS pro řízení výroby</vt:lpstr>
      <vt:lpstr>Návrh IS</vt:lpstr>
      <vt:lpstr>Jedná se náhradu existujícího systému?</vt:lpstr>
      <vt:lpstr>Návrh IS - snímače</vt:lpstr>
      <vt:lpstr>Návrh IS – historická data</vt:lpstr>
      <vt:lpstr>Zálohování dat</vt:lpstr>
      <vt:lpstr>Návrh - rozhraní</vt:lpstr>
      <vt:lpstr>Základní moduly IS</vt:lpstr>
      <vt:lpstr>„technologické“ moduly</vt:lpstr>
      <vt:lpstr>Uživatelé</vt:lpstr>
      <vt:lpstr>Dodávka IS - Certifikace</vt:lpstr>
      <vt:lpstr>Snímek 14</vt:lpstr>
      <vt:lpstr>Snímek 15</vt:lpstr>
      <vt:lpstr>Prohlášení o shodě</vt:lpstr>
      <vt:lpstr>Snímek 17</vt:lpstr>
      <vt:lpstr>Snímek 18</vt:lpstr>
      <vt:lpstr>Dodávka IS – elektro-projekt</vt:lpstr>
      <vt:lpstr>Dodávka IS - prostředí</vt:lpstr>
      <vt:lpstr>Příklad – velíny úpravny, OKD</vt:lpstr>
      <vt:lpstr>Příklad zařízení v provozu - Etherlink</vt:lpstr>
      <vt:lpstr>Další požadavky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PROJEKTOVÁNÍ</dc:title>
  <dc:creator>Spravce</dc:creator>
  <cp:lastModifiedBy>Roman Danel</cp:lastModifiedBy>
  <cp:revision>41</cp:revision>
  <dcterms:created xsi:type="dcterms:W3CDTF">2012-03-21T07:15:04Z</dcterms:created>
  <dcterms:modified xsi:type="dcterms:W3CDTF">2013-11-03T22:13:31Z</dcterms:modified>
</cp:coreProperties>
</file>